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218" d="100"/>
          <a:sy n="218" d="100"/>
        </p:scale>
        <p:origin x="-2264"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3/7/17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3/7/17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3/7/17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3/7/17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FECD78-3C8E-49F2-8FAB-59489D168ABB}" type="datetimeFigureOut">
              <a:rPr lang="en-US" smtClean="0"/>
              <a:t>3/7/17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FECD78-3C8E-49F2-8FAB-59489D168ABB}" type="datetimeFigureOut">
              <a:rPr lang="en-US" smtClean="0"/>
              <a:t>3/7/17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FECD78-3C8E-49F2-8FAB-59489D168ABB}" type="datetimeFigureOut">
              <a:rPr lang="en-US" smtClean="0"/>
              <a:t>3/7/17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FECD78-3C8E-49F2-8FAB-59489D168ABB}" type="datetimeFigureOut">
              <a:rPr lang="en-US" smtClean="0"/>
              <a:t>3/7/17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3/7/17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3/7/17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3/7/17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3/7/17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u="sng" dirty="0"/>
              <a:t>Key changes </a:t>
            </a:r>
            <a:r>
              <a:rPr lang="en-US" b="1" u="sng" dirty="0" smtClean="0"/>
              <a:t>an Timeline </a:t>
            </a:r>
            <a:r>
              <a:rPr lang="en-US" b="1" u="sng" dirty="0"/>
              <a:t>N</a:t>
            </a:r>
            <a:r>
              <a:rPr lang="en-US" b="1" u="sng" dirty="0" smtClean="0"/>
              <a:t>eeded </a:t>
            </a:r>
            <a:r>
              <a:rPr lang="en-US" b="1" u="sng" dirty="0"/>
              <a:t>for Academic Senate </a:t>
            </a:r>
            <a:r>
              <a:rPr lang="en-US" b="1" u="sng" dirty="0" smtClean="0"/>
              <a:t>Bylaws</a:t>
            </a:r>
            <a:r>
              <a:rPr lang="en-US" dirty="0"/>
              <a:t/>
            </a:r>
            <a:br>
              <a:rPr lang="en-US" dirty="0"/>
            </a:br>
            <a:r>
              <a:rPr lang="en-US" dirty="0"/>
              <a:t/>
            </a:r>
            <a:br>
              <a:rPr lang="en-US" dirty="0"/>
            </a:br>
            <a:endParaRPr lang="en-US" dirty="0"/>
          </a:p>
        </p:txBody>
      </p:sp>
      <p:sp>
        <p:nvSpPr>
          <p:cNvPr id="3" name="Subtitle 2"/>
          <p:cNvSpPr>
            <a:spLocks noGrp="1"/>
          </p:cNvSpPr>
          <p:nvPr>
            <p:ph type="subTitle" idx="1"/>
          </p:nvPr>
        </p:nvSpPr>
        <p:spPr/>
        <p:txBody>
          <a:bodyPr/>
          <a:lstStyle/>
          <a:p>
            <a:r>
              <a:rPr lang="en-US" dirty="0" smtClean="0"/>
              <a:t>March 7, 2017</a:t>
            </a:r>
            <a:endParaRPr lang="en-US" dirty="0"/>
          </a:p>
        </p:txBody>
      </p:sp>
    </p:spTree>
    <p:extLst>
      <p:ext uri="{BB962C8B-B14F-4D97-AF65-F5344CB8AC3E}">
        <p14:creationId xmlns:p14="http://schemas.microsoft.com/office/powerpoint/2010/main" val="26885099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a:t>
            </a:r>
            <a:r>
              <a:rPr lang="en-US" dirty="0" err="1" smtClean="0"/>
              <a:t>Undate</a:t>
            </a:r>
            <a:r>
              <a:rPr lang="en-US" dirty="0" smtClean="0"/>
              <a:t> Constitution/Bylaws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The senate needs to decide how it is going to proceed regarding these two.</a:t>
            </a:r>
          </a:p>
          <a:p>
            <a:endParaRPr lang="en-US" dirty="0"/>
          </a:p>
          <a:p>
            <a:r>
              <a:rPr lang="en-US" dirty="0" smtClean="0"/>
              <a:t>Suggestion:  Constitution update sent out for ALL faculty ratification; bylaws left to the senate to update (2/3s vote).  This would entail interpreting the current bylaws based on current practice/definition of “faculty” being applied to the election of officers.  For example, current Bylaw Article III: Election Procedures refers to “most votes” and “run-off” elections implying a full faculty vote, however, that has not been the senate practice.  We are a “representative” senate and election have been decided by a senate vote.  If we are to translate this practice it would follow that the bylaws can be changed by the senate even though Article VII: Adoption and Amendments implies a similar “faculty” vote.</a:t>
            </a:r>
          </a:p>
          <a:p>
            <a:r>
              <a:rPr lang="en-US" dirty="0" smtClean="0"/>
              <a:t>Alternative: The bylaws are sent out with the constitution for ratification/adoption with only one change: clarifying that the senate has the authority to change its bylaws.</a:t>
            </a:r>
            <a:endParaRPr lang="en-US" dirty="0"/>
          </a:p>
        </p:txBody>
      </p:sp>
    </p:spTree>
    <p:extLst>
      <p:ext uri="{BB962C8B-B14F-4D97-AF65-F5344CB8AC3E}">
        <p14:creationId xmlns:p14="http://schemas.microsoft.com/office/powerpoint/2010/main" val="8296371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a:t>
            </a:r>
            <a:r>
              <a:rPr lang="mr-IN" dirty="0" smtClean="0"/>
              <a:t>…</a:t>
            </a:r>
            <a:r>
              <a:rPr lang="en-US" dirty="0" smtClean="0"/>
              <a:t> how best to update the Constitution and Bylaws</a:t>
            </a:r>
            <a:endParaRPr lang="en-US" dirty="0"/>
          </a:p>
        </p:txBody>
      </p:sp>
      <p:sp>
        <p:nvSpPr>
          <p:cNvPr id="3" name="Content Placeholder 2"/>
          <p:cNvSpPr>
            <a:spLocks noGrp="1"/>
          </p:cNvSpPr>
          <p:nvPr>
            <p:ph idx="1"/>
          </p:nvPr>
        </p:nvSpPr>
        <p:spPr/>
        <p:txBody>
          <a:bodyPr/>
          <a:lstStyle/>
          <a:p>
            <a:r>
              <a:rPr lang="mr-IN" dirty="0" smtClean="0"/>
              <a:t>…</a:t>
            </a:r>
            <a:r>
              <a:rPr lang="en-US" dirty="0" smtClean="0"/>
              <a:t>with the (possible) priority of electing new officers by June 1</a:t>
            </a:r>
            <a:r>
              <a:rPr lang="en-US" baseline="30000" dirty="0" smtClean="0"/>
              <a:t>st</a:t>
            </a:r>
            <a:r>
              <a:rPr lang="mr-IN" dirty="0" smtClean="0"/>
              <a:t>…</a:t>
            </a:r>
            <a:endParaRPr lang="en-US" dirty="0"/>
          </a:p>
          <a:p>
            <a:endParaRPr lang="en-US" dirty="0" smtClean="0"/>
          </a:p>
          <a:p>
            <a:r>
              <a:rPr lang="en-US" dirty="0" smtClean="0"/>
              <a:t>The senate needs to decide and create a concrete timeline.</a:t>
            </a:r>
            <a:endParaRPr lang="en-US" dirty="0"/>
          </a:p>
        </p:txBody>
      </p:sp>
    </p:spTree>
    <p:extLst>
      <p:ext uri="{BB962C8B-B14F-4D97-AF65-F5344CB8AC3E}">
        <p14:creationId xmlns:p14="http://schemas.microsoft.com/office/powerpoint/2010/main" val="3989633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Needed</a:t>
            </a:r>
            <a:endParaRPr lang="en-US" dirty="0"/>
          </a:p>
        </p:txBody>
      </p:sp>
      <p:sp>
        <p:nvSpPr>
          <p:cNvPr id="3" name="Content Placeholder 2"/>
          <p:cNvSpPr>
            <a:spLocks noGrp="1"/>
          </p:cNvSpPr>
          <p:nvPr>
            <p:ph idx="1"/>
          </p:nvPr>
        </p:nvSpPr>
        <p:spPr/>
        <p:txBody>
          <a:bodyPr>
            <a:normAutofit fontScale="47500" lnSpcReduction="20000"/>
          </a:bodyPr>
          <a:lstStyle/>
          <a:p>
            <a:r>
              <a:rPr lang="en-US" u="sng" dirty="0"/>
              <a:t>ELECTIONS</a:t>
            </a:r>
            <a:endParaRPr lang="en-US" dirty="0"/>
          </a:p>
          <a:p>
            <a:r>
              <a:rPr lang="en-US" i="1" dirty="0"/>
              <a:t> </a:t>
            </a:r>
            <a:endParaRPr lang="en-US" dirty="0"/>
          </a:p>
          <a:p>
            <a:pPr lvl="0"/>
            <a:r>
              <a:rPr lang="en-US" dirty="0"/>
              <a:t>We need to be explicit about who votes for officers:</a:t>
            </a:r>
          </a:p>
          <a:p>
            <a:pPr lvl="0"/>
            <a:r>
              <a:rPr lang="en-US" dirty="0"/>
              <a:t>Per communication with past president Bea Lawn (email 11/5/16) we are a Representative Senate thus only senators actually vote for these positions.  What we call “Elections” in our current bylaws is misleading; when we say (all) faculty vote it really is intended as an all faculty call for nominations/candidates.  After all candidates are identified, they are to be announced for X time to all faculty and placed on an Academic Senate meeting agenda for the senate (as representatives of all faculty) to vote and elect the new officers.  If this is not the case, then that needs to be changed/clarified in our bylaws.</a:t>
            </a:r>
          </a:p>
          <a:p>
            <a:pPr lvl="0"/>
            <a:r>
              <a:rPr lang="en-US" dirty="0"/>
              <a:t>When elections are to occur:</a:t>
            </a:r>
          </a:p>
          <a:p>
            <a:pPr lvl="0"/>
            <a:r>
              <a:rPr lang="en-US" dirty="0"/>
              <a:t>We need to specify when elections are to be held (particularly President-Elect if we go that route) and when they assume office.</a:t>
            </a:r>
          </a:p>
          <a:p>
            <a:pPr lvl="0"/>
            <a:r>
              <a:rPr lang="en-US" dirty="0"/>
              <a:t>What the process is if there are no candidates for an office</a:t>
            </a:r>
            <a:r>
              <a:rPr lang="en-US" dirty="0" smtClean="0"/>
              <a:t>:  This </a:t>
            </a:r>
            <a:r>
              <a:rPr lang="en-US" dirty="0"/>
              <a:t>is what happened last year.  If we are going with the President-elect model then we need to outline what happens during the semester when the President-elect is to be part of the senate, i.e. do we continue having calls for candidates, how often, etc.  AND what happens if no president has been elected prior to the end of the serving president’s term? Senate goes on recess until a president is elected?  Who calls for special election meeting in such a case?</a:t>
            </a:r>
          </a:p>
          <a:p>
            <a:endParaRPr lang="en-US" dirty="0"/>
          </a:p>
        </p:txBody>
      </p:sp>
    </p:spTree>
    <p:extLst>
      <p:ext uri="{BB962C8B-B14F-4D97-AF65-F5344CB8AC3E}">
        <p14:creationId xmlns:p14="http://schemas.microsoft.com/office/powerpoint/2010/main" val="2847308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a:t>OFFICERS</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r>
              <a:rPr lang="en-US" dirty="0"/>
              <a:t> </a:t>
            </a:r>
          </a:p>
          <a:p>
            <a:pPr lvl="0"/>
            <a:r>
              <a:rPr lang="en-US" dirty="0"/>
              <a:t>Agree on number of VPs and composition of the rest of the Executive Committee (committee should also be established), i.e. do we want a treasurer to manage the senate budget? </a:t>
            </a:r>
            <a:r>
              <a:rPr lang="en-US" dirty="0" smtClean="0"/>
              <a:t>Once </a:t>
            </a:r>
            <a:r>
              <a:rPr lang="en-US" dirty="0"/>
              <a:t>decided, these positions need to be assigned specific duties and “Desirable” duties depending on level of compensation/support.</a:t>
            </a:r>
          </a:p>
          <a:p>
            <a:pPr lvl="0"/>
            <a:r>
              <a:rPr lang="en-US" dirty="0"/>
              <a:t>When these positions are elected:  do they mirror the President-elect model?</a:t>
            </a:r>
          </a:p>
          <a:p>
            <a:r>
              <a:rPr lang="en-US" dirty="0"/>
              <a:t> </a:t>
            </a:r>
          </a:p>
          <a:p>
            <a:endParaRPr lang="en-US" dirty="0"/>
          </a:p>
        </p:txBody>
      </p:sp>
    </p:spTree>
    <p:extLst>
      <p:ext uri="{BB962C8B-B14F-4D97-AF65-F5344CB8AC3E}">
        <p14:creationId xmlns:p14="http://schemas.microsoft.com/office/powerpoint/2010/main" val="3520362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SUCCESSION</a:t>
            </a:r>
            <a:endParaRPr lang="en-US" dirty="0"/>
          </a:p>
        </p:txBody>
      </p:sp>
      <p:sp>
        <p:nvSpPr>
          <p:cNvPr id="3" name="Content Placeholder 2"/>
          <p:cNvSpPr>
            <a:spLocks noGrp="1"/>
          </p:cNvSpPr>
          <p:nvPr>
            <p:ph idx="1"/>
          </p:nvPr>
        </p:nvSpPr>
        <p:spPr/>
        <p:txBody>
          <a:bodyPr/>
          <a:lstStyle/>
          <a:p>
            <a:endParaRPr lang="en-US" dirty="0"/>
          </a:p>
          <a:p>
            <a:r>
              <a:rPr lang="en-US" dirty="0"/>
              <a:t> </a:t>
            </a:r>
          </a:p>
          <a:p>
            <a:pPr lvl="0"/>
            <a:r>
              <a:rPr lang="en-US" dirty="0"/>
              <a:t>What will be the succession process in case of a vacancy in one of these positions?  Does the VP move up to the role of president?  Do VPs get appointed by the president?</a:t>
            </a:r>
          </a:p>
          <a:p>
            <a:r>
              <a:rPr lang="en-US" dirty="0"/>
              <a:t> </a:t>
            </a:r>
          </a:p>
          <a:p>
            <a:endParaRPr lang="en-US" dirty="0"/>
          </a:p>
        </p:txBody>
      </p:sp>
    </p:spTree>
    <p:extLst>
      <p:ext uri="{BB962C8B-B14F-4D97-AF65-F5344CB8AC3E}">
        <p14:creationId xmlns:p14="http://schemas.microsoft.com/office/powerpoint/2010/main" val="3944566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a:t>RELEASE TIME</a:t>
            </a:r>
            <a:r>
              <a:rPr lang="en-US" dirty="0"/>
              <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r>
              <a:rPr lang="en-US" dirty="0"/>
              <a:t> </a:t>
            </a:r>
          </a:p>
          <a:p>
            <a:pPr lvl="0"/>
            <a:r>
              <a:rPr lang="en-US" dirty="0"/>
              <a:t>How will compensation be allocated to the officer positions?  Should it be part of the bylaws?  GCFA contract?</a:t>
            </a:r>
          </a:p>
          <a:p>
            <a:pPr lvl="0"/>
            <a:r>
              <a:rPr lang="en-US" dirty="0"/>
              <a:t>Can/should the senate propose that all institutional release time afforded to the senate to do its 10+1 duties be distributed by the senate?  For example, can we advocate that the senate be given “release time budget” and it determines how it allocates itself and its standing committees (currently the Curriculum committee and the Faculty Professional Learning committee)?</a:t>
            </a:r>
          </a:p>
          <a:p>
            <a:r>
              <a:rPr lang="en-US" dirty="0"/>
              <a:t> </a:t>
            </a:r>
          </a:p>
          <a:p>
            <a:endParaRPr lang="en-US" dirty="0"/>
          </a:p>
        </p:txBody>
      </p:sp>
    </p:spTree>
    <p:extLst>
      <p:ext uri="{BB962C8B-B14F-4D97-AF65-F5344CB8AC3E}">
        <p14:creationId xmlns:p14="http://schemas.microsoft.com/office/powerpoint/2010/main" val="3744152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a:t>ACADEMIC SENATE COUNCIL/STEERING COMMITTEE</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 </a:t>
            </a:r>
          </a:p>
          <a:p>
            <a:pPr lvl="0"/>
            <a:r>
              <a:rPr lang="en-US" dirty="0"/>
              <a:t>Who should comprise such a group?</a:t>
            </a:r>
          </a:p>
          <a:p>
            <a:pPr lvl="0"/>
            <a:r>
              <a:rPr lang="en-US" dirty="0"/>
              <a:t>What would be its purpose?</a:t>
            </a:r>
          </a:p>
          <a:p>
            <a:pPr lvl="0"/>
            <a:r>
              <a:rPr lang="en-US" dirty="0"/>
              <a:t>How often should it meet?</a:t>
            </a:r>
          </a:p>
          <a:p>
            <a:r>
              <a:rPr lang="en-US" dirty="0"/>
              <a:t> </a:t>
            </a:r>
          </a:p>
          <a:p>
            <a:endParaRPr lang="en-US" dirty="0"/>
          </a:p>
        </p:txBody>
      </p:sp>
    </p:spTree>
    <p:extLst>
      <p:ext uri="{BB962C8B-B14F-4D97-AF65-F5344CB8AC3E}">
        <p14:creationId xmlns:p14="http://schemas.microsoft.com/office/powerpoint/2010/main" val="3882989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a:t>COMMITTEES</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r>
              <a:rPr lang="en-US" dirty="0"/>
              <a:t> </a:t>
            </a:r>
          </a:p>
          <a:p>
            <a:pPr lvl="0"/>
            <a:r>
              <a:rPr lang="en-US" dirty="0"/>
              <a:t>We need definitions of what constitutes Standing, Ad hoc, Advisory, Subcommittee. Such definitions should have explicit process of how they are to be established, what their roles are and how they are to be evaluated and continued/terminated.</a:t>
            </a:r>
          </a:p>
          <a:p>
            <a:pPr lvl="0"/>
            <a:r>
              <a:rPr lang="en-US" dirty="0"/>
              <a:t>Bylaws should name the senate’s Standing Committees with corresponding constitutions and/or bylaws.</a:t>
            </a:r>
          </a:p>
          <a:p>
            <a:endParaRPr lang="en-US" dirty="0"/>
          </a:p>
        </p:txBody>
      </p:sp>
    </p:spTree>
    <p:extLst>
      <p:ext uri="{BB962C8B-B14F-4D97-AF65-F5344CB8AC3E}">
        <p14:creationId xmlns:p14="http://schemas.microsoft.com/office/powerpoint/2010/main" val="1043884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Immediate Senate Goals</a:t>
            </a:r>
            <a:endParaRPr lang="en-US" dirty="0"/>
          </a:p>
        </p:txBody>
      </p:sp>
      <p:sp>
        <p:nvSpPr>
          <p:cNvPr id="3" name="Content Placeholder 2"/>
          <p:cNvSpPr>
            <a:spLocks noGrp="1"/>
          </p:cNvSpPr>
          <p:nvPr>
            <p:ph idx="1"/>
          </p:nvPr>
        </p:nvSpPr>
        <p:spPr/>
        <p:txBody>
          <a:bodyPr/>
          <a:lstStyle/>
          <a:p>
            <a:r>
              <a:rPr lang="en-US" dirty="0" smtClean="0"/>
              <a:t>1.  Recruit and Support new Officers for election prior to June 1</a:t>
            </a:r>
            <a:r>
              <a:rPr lang="en-US" baseline="30000" dirty="0" smtClean="0"/>
              <a:t>st</a:t>
            </a:r>
            <a:r>
              <a:rPr lang="en-US" dirty="0"/>
              <a:t>;</a:t>
            </a:r>
            <a:endParaRPr lang="en-US" dirty="0" smtClean="0"/>
          </a:p>
          <a:p>
            <a:r>
              <a:rPr lang="en-US" dirty="0" smtClean="0"/>
              <a:t>2.  Update Constitution and Bylaws to enable such;</a:t>
            </a:r>
          </a:p>
          <a:p>
            <a:r>
              <a:rPr lang="en-US" dirty="0" smtClean="0"/>
              <a:t>3. Determine how best to update Constitution and Bylaws and recruit next senate leadership.</a:t>
            </a:r>
          </a:p>
        </p:txBody>
      </p:sp>
    </p:spTree>
    <p:extLst>
      <p:ext uri="{BB962C8B-B14F-4D97-AF65-F5344CB8AC3E}">
        <p14:creationId xmlns:p14="http://schemas.microsoft.com/office/powerpoint/2010/main" val="14437055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1 Recruit and Support</a:t>
            </a:r>
            <a:endParaRPr lang="en-US" dirty="0"/>
          </a:p>
        </p:txBody>
      </p:sp>
      <p:sp>
        <p:nvSpPr>
          <p:cNvPr id="3" name="Content Placeholder 2"/>
          <p:cNvSpPr>
            <a:spLocks noGrp="1"/>
          </p:cNvSpPr>
          <p:nvPr>
            <p:ph idx="1"/>
          </p:nvPr>
        </p:nvSpPr>
        <p:spPr/>
        <p:txBody>
          <a:bodyPr>
            <a:normAutofit lnSpcReduction="10000"/>
          </a:bodyPr>
          <a:lstStyle/>
          <a:p>
            <a:r>
              <a:rPr lang="en-US" dirty="0" smtClean="0"/>
              <a:t>Individual senators need to be actively identifying and inviting future officers to engage in the changes the senate is undergoing.</a:t>
            </a:r>
          </a:p>
          <a:p>
            <a:endParaRPr lang="en-US" dirty="0"/>
          </a:p>
          <a:p>
            <a:r>
              <a:rPr lang="en-US" dirty="0" smtClean="0"/>
              <a:t>Recognize that the current senate cannot “fix/update” all current senate needs this semester thus needs to prioritize what is feasible this </a:t>
            </a:r>
            <a:r>
              <a:rPr lang="en-US" dirty="0" err="1" smtClean="0"/>
              <a:t>semsester</a:t>
            </a:r>
            <a:r>
              <a:rPr lang="en-US" dirty="0" smtClean="0"/>
              <a:t>.</a:t>
            </a:r>
            <a:endParaRPr lang="en-US" dirty="0"/>
          </a:p>
        </p:txBody>
      </p:sp>
    </p:spTree>
    <p:extLst>
      <p:ext uri="{BB962C8B-B14F-4D97-AF65-F5344CB8AC3E}">
        <p14:creationId xmlns:p14="http://schemas.microsoft.com/office/powerpoint/2010/main" val="3135256962"/>
      </p:ext>
    </p:extLst>
  </p:cSld>
  <p:clrMapOvr>
    <a:masterClrMapping/>
  </p:clrMapOvr>
</p:sld>
</file>

<file path=ppt/theme/theme1.xml><?xml version="1.0" encoding="utf-8"?>
<a:theme xmlns:a="http://schemas.openxmlformats.org/drawingml/2006/main" name=" Black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42</TotalTime>
  <Words>352</Words>
  <Application>Microsoft Macintosh PowerPoint</Application>
  <PresentationFormat>On-screen Show (4:3)</PresentationFormat>
  <Paragraphs>52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 Black </vt:lpstr>
      <vt:lpstr>Key changes an Timeline Needed for Academic Senate Bylaws  </vt:lpstr>
      <vt:lpstr>Changes Needed</vt:lpstr>
      <vt:lpstr>OFFICERS </vt:lpstr>
      <vt:lpstr>SUCCESSION</vt:lpstr>
      <vt:lpstr>RELEASE TIME </vt:lpstr>
      <vt:lpstr>ACADEMIC SENATE COUNCIL/STEERING COMMITTEE </vt:lpstr>
      <vt:lpstr>COMMITTEES </vt:lpstr>
      <vt:lpstr>Immediate Senate Goals</vt:lpstr>
      <vt:lpstr># 1 Recruit and Support</vt:lpstr>
      <vt:lpstr>#2 Undate Constitution/Bylaws</vt:lpstr>
      <vt:lpstr>So… how best to update the Constitution and Bylaws</vt:lpstr>
    </vt:vector>
  </TitlesOfParts>
  <Company>Art4change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Key changes needed for Academic Senate Bylaws  </dc:title>
  <dc:creator>Arturo Rosette</dc:creator>
  <cp:lastModifiedBy>Arturo Rosette</cp:lastModifiedBy>
  <cp:revision>5</cp:revision>
  <dcterms:created xsi:type="dcterms:W3CDTF">2017-03-07T21:04:29Z</dcterms:created>
  <dcterms:modified xsi:type="dcterms:W3CDTF">2017-03-07T21:47:16Z</dcterms:modified>
</cp:coreProperties>
</file>